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59" r:id="rId9"/>
    <p:sldId id="280" r:id="rId10"/>
    <p:sldId id="279" r:id="rId11"/>
    <p:sldId id="263" r:id="rId12"/>
    <p:sldId id="264" r:id="rId13"/>
    <p:sldId id="265" r:id="rId14"/>
    <p:sldId id="266" r:id="rId15"/>
    <p:sldId id="269" r:id="rId16"/>
    <p:sldId id="287" r:id="rId17"/>
    <p:sldId id="288" r:id="rId18"/>
    <p:sldId id="274" r:id="rId19"/>
    <p:sldId id="275" r:id="rId20"/>
    <p:sldId id="276" r:id="rId21"/>
    <p:sldId id="277" r:id="rId22"/>
    <p:sldId id="278" r:id="rId23"/>
    <p:sldId id="285" r:id="rId24"/>
    <p:sldId id="281" r:id="rId25"/>
    <p:sldId id="284" r:id="rId26"/>
    <p:sldId id="283" r:id="rId27"/>
    <p:sldId id="270" r:id="rId28"/>
  </p:sldIdLst>
  <p:sldSz cx="18288000" cy="10287000"/>
  <p:notesSz cx="6858000" cy="9144000"/>
  <p:embeddedFontLst>
    <p:embeddedFont>
      <p:font typeface="Cabin Bold" panose="020B0600000101010101" charset="0"/>
      <p:regular r:id="rId30"/>
    </p:embeddedFont>
    <p:embeddedFont>
      <p:font typeface="Tlab 돋움 레귤러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Arita Buri Bold" panose="020B0600000101010101" charset="-127"/>
      <p:regular r:id="rId38"/>
    </p:embeddedFont>
    <p:embeddedFont>
      <p:font typeface="Tlab 돋움 레귤러 Bold" panose="020B0600000101010101" charset="-127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3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2070" y="260651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20835" y="1943100"/>
            <a:ext cx="1843903" cy="456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2400" b="1" spc="821" dirty="0" smtClean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  <a:endParaRPr lang="en-US" altLang="ko-KR" sz="2400" b="1" spc="821" dirty="0">
              <a:solidFill>
                <a:srgbClr val="4A60DD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85800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4" y="32136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46162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625877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82401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36137" y="2605709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20" y="32385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82" y="32575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59149" y="58632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44097" y="58591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68071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93243" y="6361261"/>
            <a:ext cx="2787720" cy="10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48372" y="6361261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729482" y="6358438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94" y="3315987"/>
            <a:ext cx="1916954" cy="2464655"/>
          </a:xfrm>
          <a:prstGeom prst="rect">
            <a:avLst/>
          </a:prstGeom>
        </p:spPr>
      </p:pic>
      <p:sp>
        <p:nvSpPr>
          <p:cNvPr id="18" name="TextBox 20"/>
          <p:cNvSpPr txBox="1"/>
          <p:nvPr/>
        </p:nvSpPr>
        <p:spPr>
          <a:xfrm>
            <a:off x="12039989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201400" y="64028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06102" y="58659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7513" y="64790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9752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r>
              <a:rPr lang="ko-KR" altLang="en-US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4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</a:t>
            </a:r>
            <a:r>
              <a:rPr lang="en-US" altLang="ko-KR" sz="24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ko-KR" altLang="en-US" sz="2400" dirty="0"/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81000" y="5184660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905000" y="5265449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274320" y="5994739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축소전체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lab 돋움 레귤러 Bold" panose="020B0600000101010101" charset="-127"/>
                  <a:ea typeface="Tlab 돋움 레귤러 Bold" panose="020B0600000101010101" charset="-127"/>
                  <a:cs typeface="+mn-cs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kumimoji="0" lang="en-US" sz="3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별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및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GW Router REDISTRIBUTE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9941"/>
            <a:ext cx="7620000" cy="7086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514" y="4686300"/>
            <a:ext cx="76962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endParaRPr lang="ko-KR" altLang="en-US" sz="2800" dirty="0">
              <a:solidFill>
                <a:srgbClr val="92D05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50" y="2822807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525000" y="6134100"/>
            <a:ext cx="4648200" cy="4099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28800" y="6286499"/>
            <a:ext cx="4648200" cy="3946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525000" y="4675825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05740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(in1, in2)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(out1, out2)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구간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inside -&gt; outside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동적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인터페이스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open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상태 구성 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(ping, 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4564FDBC-00C8-E18D-BC2C-3C9ACE98552A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055353AB-BD79-87A7-3A90-C8D6480ADE8A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D108FF7A-0A4A-7DFB-ECE1-CBC04C0D3B39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F51C26D6-DCFB-56F7-E1DE-34C94F7649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46843E6-0D74-4BCC-6E00-430F94DF857E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B6791E8F-DB3D-FC54-0BCC-06910F7DE1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B101927-5A8F-B999-3E2C-E1B284D259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C259EF01-6EB5-DCE2-7B08-3546EA0D6EA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791B13CA-130E-49D4-C2D8-115ACCB1201F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F246CFD0-D9B8-9B00-45CE-8854FA281F2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44D46063-AD2D-BEFA-DC1C-A062B649CD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31DD6A73-6CAD-78ED-1E61-3D3B33C3C021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219F081B-6F45-1D90-6F00-1E0F2CF93045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209BE937-BD0D-4CF6-CB3E-56C13AA87F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D05163DB-B483-6CB6-FD9E-F071FAE8F09D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FA0D4B65-DB59-8A5D-3975-F982A698DF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 성공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rotuer_output_YYYYMMDD.log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생성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79C6FAE-80A2-3471-84AF-86CA314F077C}"/>
              </a:ext>
            </a:extLst>
          </p:cNvPr>
          <p:cNvSpPr txBox="1"/>
          <p:nvPr/>
        </p:nvSpPr>
        <p:spPr>
          <a:xfrm>
            <a:off x="555350" y="3488276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(crypto key,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domain, username)</a:t>
            </a: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run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자동 실행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로컬 로그 저장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C6DA6C1-2264-C02A-9BB2-58711182390B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BC64BB26-D63A-CDA3-BCF5-0FE05F1ECB75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AADF0A28-641E-4B9B-8C91-31B8051DA63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D87A054E-D156-6FA6-C4E2-76F4E6A9F6C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F260CEAA-025E-FBF6-83A1-9981E0A752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7C11D107-B83E-8C6D-160B-F890BEFB0669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AE165269-5BA8-4C28-94DB-427EB913D62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1F0FACB2-44B2-B563-16E9-B8EB1D6F18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EE4234BE-6755-8893-86E0-EFB52D284824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21F3B7E-58AD-3978-2886-96E5F9B17A84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18014598-C37D-57E2-7FAD-98811CFC9420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1E6E8CA8-947A-BEE7-3B5F-2460C69369AD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1E779934-18FF-6C83-2AE0-0BE6FA7542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A9862914-DFE5-5B90-10B9-041CB05DCE4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C08D2FBE-812F-F5D3-792E-C9CD32829F37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01B03813-A4CF-7A26-1407-A676CE14DC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533E9F56-696B-FA06-7C29-C8831059F90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4C0DF73-5878-EA47-053F-1E00BDC1E16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BB87B7A5-BFB6-7037-F43F-2BB0673D9C1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FCEDD838-98FD-F061-4173-0C52ED0148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4CEDDA88-ADE7-65D7-7B26-50CFB2FF3815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5BFE7B5D-DA53-CABF-B1FD-92720B1A2CAF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8970539F-D86C-7085-8E69-C9F4741C83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E952ED-D497-9F26-1C55-9E5479CD354E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흐름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3F3B6E0-1473-3042-22B9-B4D781EB6C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가능 상태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후 접근 실행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5A2AB24-2BD0-F9FC-FE51-567FFC99CB11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외부에서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066C116-A6F6-80D0-C317-E08D26A3BC22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0DFD409-314E-896B-ACEB-5AA2E67ABB24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8AA50C7F-84E9-42FF-28BE-9351A9FA81C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F37AC833-1D43-329C-3ED7-53092334744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A2F8DDB3-ACB5-B977-0AAE-84ABCD6CFC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D8CB6A4C-34D5-3E90-ACAF-222EF7847863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FC874EEA-2CD7-A0B9-E792-1721294596C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DB6121FE-28D4-C1AA-CC82-CFE01638BA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100015FB-2641-47BE-CD8F-BC8235835CD1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E07E4-2B0C-72E2-76FF-402C196B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64B240E7-C178-8A6A-2B97-CD9182156AC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BE4ABCA-5BAE-BCD2-ED9C-11038B8381BB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4-5.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구조 및 자동화 고도화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89F91747-0DAF-B1E2-3B03-A2145C55D9E8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62A0C298-87DB-CD9F-A0F1-AE2411B8ED9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FD9FA2C7-98BF-326B-C5C6-A27CB6192DB0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F95E5FD0-F432-FFCE-91CB-C361F2A7D8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1334907E-FF5F-7B20-5525-8C1BFBDF12D1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14098F5F-68A9-A2B7-8118-172C6872A77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C90722E4-8F0F-EB22-AF3C-D1F46166D7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F89FE3EA-350D-AE09-A70B-32EEF8CED07E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51E57D2-F571-7309-A9AD-460894B91C41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C9C7929C-0BF1-030E-FFA1-FCF7D082C60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2895AEB1-ECA4-6B7C-5409-958146B6D4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94A82141-1501-3CED-05FE-A4BE8074F9C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BA5B107F-8B11-73A3-0563-834E08AFBC3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2793306D-C5A7-5AE0-FD67-82E5DCE042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18228C-1B9C-08F1-F915-46767C614402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26103EF-E73E-EB89-290C-8B7E704FB35A}"/>
              </a:ext>
            </a:extLst>
          </p:cNvPr>
          <p:cNvSpPr txBox="1"/>
          <p:nvPr/>
        </p:nvSpPr>
        <p:spPr>
          <a:xfrm>
            <a:off x="423449" y="624989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A6BFD13B-65A5-D6D9-C57B-47FA6AFBC536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서버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 이중화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2594C50-2B3D-0430-FF46-1E9D7905DE65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24D2F4D-7D55-9745-7293-93E2C9EE751C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4F165517-2858-EB5B-477D-63F46861FBF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CAC85195-EE87-ADB5-B88A-49468B86C59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09ED8CA3-0D0F-D00E-3930-F5850C170B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BA8F0199-446C-135D-6A39-3E6028C1289F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3B24C651-20C3-D5CC-8419-7B75FCEA45D0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999BD3E4-8C26-2FC8-3FF7-61917A1F64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F94730E9-7120-58F6-76EA-CD4ADCC4E689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E7288D5-1C3D-D570-EDA6-CF5EAE5CA340}"/>
              </a:ext>
            </a:extLst>
          </p:cNvPr>
          <p:cNvSpPr txBox="1"/>
          <p:nvPr/>
        </p:nvSpPr>
        <p:spPr>
          <a:xfrm>
            <a:off x="300318" y="871337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NSX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가능성 고려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864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1877709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 smtClean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</a:t>
            </a:r>
            <a:r>
              <a:rPr lang="ko-KR" altLang="en-US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구축하고자 한다</a:t>
            </a:r>
            <a:r>
              <a:rPr lang="en-US" altLang="ko-KR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</a:t>
            </a: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1801862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712765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</a:t>
            </a: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 smtClean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방지 및 효율성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확보하고자 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734300"/>
            <a:ext cx="1797171" cy="179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9228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2055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지사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본사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지역 라우터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지역 라우터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 smtClean="0"/>
              <a:t>AS 1</a:t>
            </a:r>
          </a:p>
          <a:p>
            <a:pPr algn="r"/>
            <a:r>
              <a:rPr lang="en-US" altLang="ko-KR" sz="2800" b="1" dirty="0" smtClean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 smtClean="0">
                <a:solidFill>
                  <a:srgbClr val="FFC000"/>
                </a:solidFill>
              </a:rPr>
              <a:t>IPSec</a:t>
            </a:r>
            <a:r>
              <a:rPr lang="en-US" altLang="ko-KR" sz="2800" b="1" dirty="0" smtClean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7030A0"/>
                </a:solidFill>
              </a:rPr>
              <a:t>ACL </a:t>
            </a:r>
            <a:r>
              <a:rPr lang="ko-KR" altLang="en-US" sz="2800" b="1" dirty="0" smtClean="0">
                <a:solidFill>
                  <a:srgbClr val="7030A0"/>
                </a:solidFill>
              </a:rPr>
              <a:t>설정</a:t>
            </a:r>
            <a:endParaRPr lang="ko-KR" altLang="en-US" sz="2800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 smtClean="0">
                <a:solidFill>
                  <a:srgbClr val="00B050"/>
                </a:solidFill>
              </a:rPr>
              <a:t>설정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 smtClean="0">
                <a:solidFill>
                  <a:srgbClr val="00B050"/>
                </a:solidFill>
              </a:rPr>
              <a:t>설정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655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4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3705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5348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7501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8518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8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050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6524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220200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86806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557035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46988" y="3874476"/>
            <a:ext cx="6988662" cy="44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dirty="0"/>
              <a:t>🔐</a:t>
            </a:r>
            <a:r>
              <a:rPr lang="en-US" altLang="ko-KR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44200" y="241328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</a:t>
            </a:r>
            <a:r>
              <a:rPr 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효과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6988" y="5685072"/>
            <a:ext cx="3784058" cy="44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🔁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8324" y="7365057"/>
            <a:ext cx="4626462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🧰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22759" y="3619500"/>
            <a:ext cx="5454458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22759" y="5559022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01400" y="7429500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 리스크 완화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B7E98AF5-B5DE-3961-332B-C7604E588702}"/>
              </a:ext>
            </a:extLst>
          </p:cNvPr>
          <p:cNvSpPr txBox="1"/>
          <p:nvPr/>
        </p:nvSpPr>
        <p:spPr>
          <a:xfrm>
            <a:off x="838200" y="248239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1158</Words>
  <Application>Microsoft Office PowerPoint</Application>
  <PresentationFormat>사용자 지정</PresentationFormat>
  <Paragraphs>215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Cabin Bold</vt:lpstr>
      <vt:lpstr>Tlab 돋움 레귤러</vt:lpstr>
      <vt:lpstr>Calibri</vt:lpstr>
      <vt:lpstr>맑은 고딕</vt:lpstr>
      <vt:lpstr>Arita Buri Bold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58</cp:revision>
  <dcterms:created xsi:type="dcterms:W3CDTF">2006-08-16T00:00:00Z</dcterms:created>
  <dcterms:modified xsi:type="dcterms:W3CDTF">2025-06-25T02:18:08Z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